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57" r:id="rId4"/>
    <p:sldId id="258" r:id="rId5"/>
    <p:sldId id="259" r:id="rId6"/>
    <p:sldId id="274" r:id="rId7"/>
    <p:sldId id="260" r:id="rId8"/>
    <p:sldId id="275" r:id="rId9"/>
    <p:sldId id="261" r:id="rId10"/>
    <p:sldId id="262" r:id="rId11"/>
    <p:sldId id="276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77" r:id="rId22"/>
    <p:sldId id="278" r:id="rId23"/>
    <p:sldId id="265" r:id="rId24"/>
  </p:sldIdLst>
  <p:sldSz cx="14630400" cy="8229600"/>
  <p:notesSz cx="8229600" cy="14630400"/>
  <p:embeddedFontLst>
    <p:embeddedFont>
      <p:font typeface="Arial Rounded MT Bold" panose="020F0704030504030204" pitchFamily="34" charset="0"/>
      <p:regular r:id="rId26"/>
    </p:embeddedFont>
    <p:embeddedFont>
      <p:font typeface="Merriweather" panose="0000050000000000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00056"/>
            <a:ext cx="7416403" cy="30851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SEEDS OF CHANGE: Democratizing Agricultural Investment in India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855369"/>
            <a:ext cx="7416403" cy="19740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presentation outlines a revolutionary approach to agricultural investment in India, utilizing blockchain technology to empower farmers and attract investors, transforming the sector into a sustainable and profitable ecosystem.</a:t>
            </a:r>
            <a:endParaRPr lang="en-US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0534" y="7018688"/>
            <a:ext cx="1859866" cy="119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559" y="741759"/>
            <a:ext cx="7741682" cy="12520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Technology Stack: Enabling Transparency and Efficiency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559" y="2294334"/>
            <a:ext cx="1001792" cy="17953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89865" y="2494598"/>
            <a:ext cx="2533293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Blockchain Platform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89865" y="2927866"/>
            <a:ext cx="6439376" cy="961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Ethereum (or similar platforms like Binance Smart Chain or Polygon) provides a secure and robust infrastructure for smart contracts and tokenization.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559" y="4089678"/>
            <a:ext cx="1001792" cy="16028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9865" y="4289941"/>
            <a:ext cx="2504480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Smart Contracts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89865" y="4723209"/>
            <a:ext cx="6439376" cy="641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Automated agreements define investment terms, payouts, and penalties, ensuring transparency and compliance.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559" y="5692497"/>
            <a:ext cx="1001792" cy="17953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9865" y="5892760"/>
            <a:ext cx="2815114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Real-Time Monitoring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89865" y="6326029"/>
            <a:ext cx="6439376" cy="961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IoT integration collects real-time data on soil health, crop growth, and weather, providing valuable insights and enhancing decision-making.</a:t>
            </a:r>
            <a:endParaRPr lang="en-US" sz="15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97" y="7024187"/>
            <a:ext cx="1785203" cy="119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734695"/>
            <a:ext cx="14618335" cy="6766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12F36F-578D-7E0D-FE63-FBF56820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pkin-selection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" y="-635"/>
            <a:ext cx="14039850" cy="8213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280FF-4128-DFEC-5AD2-58C5FC9B2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pkin-selection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95" y="33020"/>
            <a:ext cx="7877175" cy="8162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F5C0FA-8D1B-24AA-F7BC-64D757DCF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pkin-selection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" y="635"/>
            <a:ext cx="13183235" cy="82289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9CCC9-1A07-78D0-DFB5-06D01B1A3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pkin-selection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95" y="-22860"/>
            <a:ext cx="9401175" cy="8230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349D8D-3F45-2C87-D608-84F55DD5A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57600" y="3293745"/>
            <a:ext cx="7315200" cy="1642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6050"/>
              </a:lnSpc>
              <a:buNone/>
            </a:pPr>
            <a:r>
              <a:rPr lang="en-IN" alt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TECHNOLOGY</a:t>
            </a: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: De</a:t>
            </a:r>
            <a:r>
              <a:rPr lang="en-IN" alt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tailed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BE904-CBBD-AB6C-153F-661E07E03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pkin-selection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04775"/>
            <a:ext cx="14630400" cy="8021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D65217-D772-D531-5EA9-7B7448812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pkin-selection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55" y="4445"/>
            <a:ext cx="9970770" cy="8224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20033C-5366-555D-FC14-6342CDA3B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pkin-selection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19050"/>
            <a:ext cx="8553450" cy="8191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38293F-0980-B88F-88BF-FFFCB9D8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411" y="7030720"/>
            <a:ext cx="1900989" cy="1198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502920" y="874395"/>
            <a:ext cx="13623925" cy="866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SEEDS OF CHANGE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02920" y="2564765"/>
            <a:ext cx="13681710" cy="474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>
              <a:lnSpc>
                <a:spcPts val="6050"/>
              </a:lnSpc>
              <a:buNone/>
            </a:pPr>
            <a:r>
              <a:rPr lang="en-IN" altLang="en-US" sz="3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A</a:t>
            </a:r>
            <a:r>
              <a:rPr lang="en-US" altLang="en-US" sz="3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bhishek Kumar Pandey MDB23001</a:t>
            </a:r>
            <a:endParaRPr lang="en-US" sz="3200" dirty="0">
              <a:solidFill>
                <a:srgbClr val="F5F0F0"/>
              </a:solidFill>
              <a:latin typeface="Merriweather" panose="00000500000000000000" pitchFamily="34" charset="0"/>
              <a:ea typeface="Merriweather" panose="00000500000000000000" pitchFamily="34" charset="-122"/>
              <a:cs typeface="Merriweather" panose="00000500000000000000" pitchFamily="34" charset="-120"/>
              <a:sym typeface="+mn-ea"/>
            </a:endParaRPr>
          </a:p>
          <a:p>
            <a:pPr marL="0" indent="0" algn="ctr">
              <a:lnSpc>
                <a:spcPts val="6050"/>
              </a:lnSpc>
              <a:buNone/>
            </a:pPr>
            <a:r>
              <a:rPr lang="en-US" altLang="en-US" sz="3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Hrishabh Shukla MDB23002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altLang="en-US" sz="3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Mungamurugu Pavan Kumar MDB23003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altLang="en-US" sz="3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Priyanshu Dubey LCB2021003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altLang="en-US" sz="3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Utkarsh Pawar LCB2021032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altLang="en-US" sz="32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Rushi Mahajan LCB2021035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47675" y="206375"/>
            <a:ext cx="13735050" cy="76250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spcAft>
                <a:spcPct val="60000"/>
              </a:spcAft>
            </a:pPr>
            <a:r>
              <a:rPr sz="4800" b="1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Estimating the Overall Potential Market Size</a:t>
            </a:r>
          </a:p>
          <a:p>
            <a:pPr>
              <a:spcAft>
                <a:spcPct val="60000"/>
              </a:spcAft>
            </a:pPr>
            <a:r>
              <a:rPr sz="3200" b="1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Agricultural Market in India:</a:t>
            </a:r>
          </a:p>
          <a:p>
            <a:pPr>
              <a:buAutoNum type="arabicPeriod"/>
            </a:pPr>
            <a:r>
              <a:rPr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Current Farmland Value:</a:t>
            </a:r>
          </a:p>
          <a:p>
            <a:pPr lvl="1">
              <a:buFont typeface="Arial" panose="020B0604020202020204"/>
              <a:buChar char="◦"/>
            </a:pPr>
            <a:r>
              <a:rPr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India has approximately</a:t>
            </a:r>
            <a:r>
              <a:rPr lang="en-IN"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160</a:t>
            </a:r>
            <a:r>
              <a:rPr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 million hectares of arable land, with an average value of ₹20-50 lakhs/acre depending on location.</a:t>
            </a:r>
          </a:p>
          <a:p>
            <a:pPr lvl="1">
              <a:buFont typeface="Arial" panose="020B0604020202020204"/>
              <a:buChar char="◦"/>
            </a:pPr>
            <a:r>
              <a:rPr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Estimated value: ₹350-500 trillion ($4.2–6 trillion).</a:t>
            </a:r>
          </a:p>
          <a:p>
            <a:pPr lvl="1" indent="0">
              <a:buFont typeface="Arial" panose="020B0604020202020204"/>
              <a:buNone/>
            </a:pPr>
            <a:endParaRPr sz="20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>
              <a:buAutoNum type="arabicPeriod"/>
            </a:pPr>
            <a:r>
              <a:rPr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Potential Market for Tokenization:</a:t>
            </a:r>
          </a:p>
          <a:p>
            <a:pPr lvl="1">
              <a:buFont typeface="Arial" panose="020B0604020202020204"/>
              <a:buChar char="◦"/>
            </a:pPr>
            <a:r>
              <a:rPr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Assuming 10% tokenizable farmland (based on ownership and title clarity):</a:t>
            </a:r>
          </a:p>
          <a:p>
            <a:pPr lvl="2">
              <a:buFont typeface="Arial" panose="020B0604020202020204"/>
              <a:buChar char="•"/>
            </a:pPr>
            <a:r>
              <a:rPr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Market size = ₹35–50 trillion ($420–600 billion).</a:t>
            </a:r>
          </a:p>
          <a:p>
            <a:pPr lvl="2">
              <a:buFont typeface="Arial" panose="020B0604020202020204"/>
              <a:buChar char="•"/>
            </a:pPr>
            <a:endParaRPr sz="16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lvl="2">
              <a:buFont typeface="Arial" panose="020B0604020202020204"/>
              <a:buChar char="•"/>
            </a:pPr>
            <a:endParaRPr sz="16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 lvl="2" indent="0">
              <a:buFont typeface="Arial" panose="020B0604020202020204"/>
              <a:buNone/>
            </a:pPr>
            <a:endParaRPr sz="16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  <a:p>
            <a:pPr>
              <a:spcAft>
                <a:spcPct val="60000"/>
              </a:spcAft>
            </a:pPr>
            <a:r>
              <a:rPr sz="3200" b="1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Market Opportunity:</a:t>
            </a:r>
          </a:p>
          <a:p>
            <a:pPr>
              <a:buFont typeface="Arial" panose="020B0604020202020204"/>
              <a:buChar char="•"/>
            </a:pPr>
            <a:r>
              <a:rPr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Targeted Fractional Investments:</a:t>
            </a:r>
          </a:p>
          <a:p>
            <a:pPr lvl="1">
              <a:buFont typeface="Arial" panose="020B0604020202020204"/>
              <a:buChar char="◦"/>
            </a:pPr>
            <a:r>
              <a:rPr sz="20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1% market penetration in the first five years = ₹350 billion ($4.2 billion) in tokenized assets.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5E12F8-C160-CA64-7504-0A27DDD80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pkin-sele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" y="1272540"/>
            <a:ext cx="14608810" cy="69570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26185" y="196215"/>
            <a:ext cx="130556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5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  <a:sym typeface="+mn-ea"/>
              </a:rPr>
              <a:t>Target Users and Value Proposition</a:t>
            </a:r>
            <a:endParaRPr lang="en-US" sz="5400" dirty="0"/>
          </a:p>
          <a:p>
            <a:endParaRPr lang="en-US" sz="5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3D94A1-CF93-8699-7FFD-87F51A304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pkin-selection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-635"/>
            <a:ext cx="10592435" cy="8266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879EE4-6F32-5510-4C6E-86694899C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189" y="7030720"/>
            <a:ext cx="1985211" cy="1198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42603" y="3653135"/>
            <a:ext cx="494520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!! THANK YOU !!</a:t>
            </a:r>
          </a:p>
          <a:p>
            <a:pPr algn="ctr"/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8079462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Understanding Blockchain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3232785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Decentralized Ledger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6150293" cy="15792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Blockchain is a decentralized digital ledger that records transactions transparently and securely. It eliminates the need for intermediaries, ensuring data integrity and trust.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592116"/>
            <a:ext cx="3855244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Transformative Potential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224457"/>
            <a:ext cx="6150293" cy="15792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technology can transform traditional systems by introducing transparency, efficiency, and accountability, fostering trust and collaboration.</a:t>
            </a: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041" y="7002379"/>
            <a:ext cx="1845359" cy="119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472" y="669012"/>
            <a:ext cx="7617857" cy="1362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Challenges in Indian Agriculture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9472" y="2358628"/>
            <a:ext cx="3699986" cy="3015020"/>
          </a:xfrm>
          <a:prstGeom prst="roundRect">
            <a:avLst>
              <a:gd name="adj" fmla="val 30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5095" y="2584252"/>
            <a:ext cx="2725460" cy="340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Lack of Funding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75095" y="3055620"/>
            <a:ext cx="3248739" cy="2092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Farmers often rely on high-interest loans from informal sources, leading to debt traps. Despite government efforts, financial access remains limited.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461" y="2358628"/>
            <a:ext cx="3699986" cy="3015020"/>
          </a:xfrm>
          <a:prstGeom prst="roundRect">
            <a:avLst>
              <a:gd name="adj" fmla="val 303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3085" y="2584252"/>
            <a:ext cx="3248739" cy="6812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Exploitation by Intermediaries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93085" y="3396258"/>
            <a:ext cx="3248739" cy="1394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 long supply chain reduces farmer profits, with middlemen taking a significant share of revenue.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9472" y="5591651"/>
            <a:ext cx="7617857" cy="1968817"/>
          </a:xfrm>
          <a:prstGeom prst="roundRect">
            <a:avLst>
              <a:gd name="adj" fmla="val 465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5095" y="5817275"/>
            <a:ext cx="3858220" cy="3406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Risks in Traditional Farming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75095" y="6288643"/>
            <a:ext cx="7166610" cy="10462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Farmers face unpredictable weather, market price volatility, and lack of crop insurance. Without access to real-time data, decision-making becomes reactive rather than proactive.</a:t>
            </a:r>
            <a:endParaRPr lang="en-US" sz="17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721" y="829747"/>
            <a:ext cx="7508558" cy="14601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Blockchain: A Solution for Indian Agriculture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17721" y="2903101"/>
            <a:ext cx="525661" cy="52566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3459" y="2990731"/>
            <a:ext cx="154186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576983" y="2903101"/>
            <a:ext cx="2878217" cy="3650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Transparency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76983" y="3408283"/>
            <a:ext cx="2878217" cy="1868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Real-time tracking of farming processes, from sowing to harvesting, provides visibility to all stakeholders.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8800" y="2903101"/>
            <a:ext cx="525661" cy="52566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6796" y="2990731"/>
            <a:ext cx="209550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5448062" y="2903101"/>
            <a:ext cx="2878217" cy="3650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Accountability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5448062" y="3408283"/>
            <a:ext cx="2878217" cy="1868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Immutable records ensure that funds are used for intended purposes, fostering trust and eliminating fraud.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17721" y="5773341"/>
            <a:ext cx="525661" cy="525661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2385" y="5860971"/>
            <a:ext cx="196334" cy="3504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576983" y="5773341"/>
            <a:ext cx="2920365" cy="3650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Access to Capital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76983" y="6278523"/>
            <a:ext cx="6749296" cy="11212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Tokenization enables fractional ownership, encouraging investments from individuals and institutions, expanding funding options for farmers.</a:t>
            </a:r>
            <a:endParaRPr lang="en-US" sz="1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041" y="7030720"/>
            <a:ext cx="1845359" cy="119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457200"/>
            <a:ext cx="14623415" cy="7312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A31AF-318D-1979-8E2E-C915B4C47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218" y="7085319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693" y="494705"/>
            <a:ext cx="7887414" cy="11218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Tokenization: Empowering Farmers as Entrepreneurs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93" y="1885712"/>
            <a:ext cx="448747" cy="448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693" y="2513886"/>
            <a:ext cx="2348151" cy="2805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Reduced Dependency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693" y="2902029"/>
            <a:ext cx="7887414" cy="5743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Tokenization reduces dependency on traditional loans, providing farmers with alternative funding sources.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693" y="3802962"/>
            <a:ext cx="448747" cy="448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693" y="4393552"/>
            <a:ext cx="2243971" cy="3472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Empowerment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693" y="4722145"/>
            <a:ext cx="7887414" cy="4467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Farmers retain ownership and act as entrepreneurs, using the raised funds to grow crops and share profits with investors.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523" y="5570868"/>
            <a:ext cx="448747" cy="448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693" y="6136105"/>
            <a:ext cx="2243971" cy="4467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ESG Investment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693" y="6582834"/>
            <a:ext cx="7887414" cy="7804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This approach attracts ESG (Environmental, Social, Governance)-focused investments, promoting sustainable agricultural practices.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378" y="7107792"/>
            <a:ext cx="1913021" cy="1121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960" y="35560"/>
            <a:ext cx="8197215" cy="81972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8BB1BB-A6EF-DA14-62E9-2F63FE094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568" y="7100526"/>
            <a:ext cx="1840832" cy="11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533" y="690801"/>
            <a:ext cx="7775734" cy="12215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Blockchain in Agriculture and Financial Inclusion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52235" y="2205514"/>
            <a:ext cx="22860" cy="5333286"/>
          </a:xfrm>
          <a:prstGeom prst="roundRect">
            <a:avLst>
              <a:gd name="adj" fmla="val 359139"/>
            </a:avLst>
          </a:prstGeom>
          <a:solidFill>
            <a:srgbClr val="194A99"/>
          </a:solidFill>
        </p:spPr>
      </p:sp>
      <p:sp>
        <p:nvSpPr>
          <p:cNvPr id="5" name="Shape 2"/>
          <p:cNvSpPr/>
          <p:nvPr/>
        </p:nvSpPr>
        <p:spPr>
          <a:xfrm>
            <a:off x="6660654" y="2633663"/>
            <a:ext cx="684133" cy="22860"/>
          </a:xfrm>
          <a:prstGeom prst="roundRect">
            <a:avLst>
              <a:gd name="adj" fmla="val 359139"/>
            </a:avLst>
          </a:prstGeom>
          <a:solidFill>
            <a:srgbClr val="194A99"/>
          </a:solidFill>
        </p:spPr>
      </p:sp>
      <p:sp>
        <p:nvSpPr>
          <p:cNvPr id="6" name="Shape 3"/>
          <p:cNvSpPr/>
          <p:nvPr/>
        </p:nvSpPr>
        <p:spPr>
          <a:xfrm>
            <a:off x="6243816" y="2425303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9074" y="2498527"/>
            <a:ext cx="129064" cy="293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38680" y="2400895"/>
            <a:ext cx="2599730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Fractional Ownership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38680" y="2823567"/>
            <a:ext cx="6407587" cy="9383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Farmlands can be tokenized into digital shares, making investments more accessible to a wider range of individuals and institutions.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60654" y="4580811"/>
            <a:ext cx="684133" cy="22860"/>
          </a:xfrm>
          <a:prstGeom prst="roundRect">
            <a:avLst>
              <a:gd name="adj" fmla="val 359139"/>
            </a:avLst>
          </a:prstGeom>
          <a:solidFill>
            <a:srgbClr val="194A99"/>
          </a:solidFill>
        </p:spPr>
      </p:sp>
      <p:sp>
        <p:nvSpPr>
          <p:cNvPr id="11" name="Shape 8"/>
          <p:cNvSpPr/>
          <p:nvPr/>
        </p:nvSpPr>
        <p:spPr>
          <a:xfrm>
            <a:off x="6243816" y="4372451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5975" y="4445675"/>
            <a:ext cx="175379" cy="293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38680" y="4348043"/>
            <a:ext cx="2769275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Direct Financial Access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38680" y="4770715"/>
            <a:ext cx="6407587" cy="9383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Blockchain eliminates intermediaries, reducing costs and ensuring funds are directly transferred to farmers, promoting financial inclusion.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60654" y="6527959"/>
            <a:ext cx="684133" cy="22860"/>
          </a:xfrm>
          <a:prstGeom prst="roundRect">
            <a:avLst>
              <a:gd name="adj" fmla="val 359139"/>
            </a:avLst>
          </a:prstGeom>
          <a:solidFill>
            <a:srgbClr val="194A99"/>
          </a:solidFill>
        </p:spPr>
      </p:sp>
      <p:sp>
        <p:nvSpPr>
          <p:cNvPr id="16" name="Shape 13"/>
          <p:cNvSpPr/>
          <p:nvPr/>
        </p:nvSpPr>
        <p:spPr>
          <a:xfrm>
            <a:off x="6243816" y="6319599"/>
            <a:ext cx="439698" cy="439698"/>
          </a:xfrm>
          <a:prstGeom prst="roundRect">
            <a:avLst>
              <a:gd name="adj" fmla="val 18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81571" y="6392823"/>
            <a:ext cx="164187" cy="2932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38680" y="6160890"/>
            <a:ext cx="3200995" cy="3442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Empowering Smallholders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38680" y="6686074"/>
            <a:ext cx="6407587" cy="439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Small and marginal farmers, who lack collateral, gain an alternative route to funding through shared ownership models.</a:t>
            </a:r>
            <a:endParaRPr lang="en-US" sz="15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153" y="7030640"/>
            <a:ext cx="1726247" cy="119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609</Words>
  <Application>Microsoft Office PowerPoint</Application>
  <PresentationFormat>Custom</PresentationFormat>
  <Paragraphs>80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Merriweather</vt:lpstr>
      <vt:lpstr>Arial Rounded MT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Hrishabh Shukla</cp:lastModifiedBy>
  <cp:revision>5</cp:revision>
  <dcterms:created xsi:type="dcterms:W3CDTF">2024-12-13T14:21:00Z</dcterms:created>
  <dcterms:modified xsi:type="dcterms:W3CDTF">2024-12-14T12:02:50Z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CE9772EA2AF144028153A3BDAE9AB1F0_12</vt:lpwstr>
  </property>
  <property fmtid="{D5CDD505-2E9C-101B-9397-08002B2CF9AE}" pid="3" name="KSOProductBuildVer">
    <vt:lpwstr>1033-12.2.0.19307</vt:lpwstr>
  </property>
</Properties>
</file>